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Lato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regular.fntdata"/><Relationship Id="rId25" Type="http://schemas.openxmlformats.org/officeDocument/2006/relationships/slide" Target="slides/slide21.xml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7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6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f6921a6f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9f6921a6f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f6921a6f1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9f6921a6f1_0_5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d771d8b4f_1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1d771d8b4f_1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9f6921a6f1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9f6921a6f1_0_9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1d771d8b4f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1d771d8b4f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9f6921a6f1_0_9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9f6921a6f1_0_9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9f6921a6f1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9f6921a6f1_0_6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1d771d8b4f_1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11d771d8b4f_1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9f6921a6f1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9f6921a6f1_0_6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f6921a6f1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9f6921a6f1_0_6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9f6921a6f1_0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9f6921a6f1_0_7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f6921a6f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9f6921a6f1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9f6921a6f1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9f6921a6f1_0_7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f6921a6f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9f6921a6f1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f6921a6f1_0_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9f6921a6f1_0_8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d771d8b4f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1d771d8b4f_1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f6921a6f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9f6921a6f1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f6921a6f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9f6921a6f1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f6921a6f1_0_1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9f6921a6f1_0_1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d771d8b4f_1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1d771d8b4f_1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8825" y="6356350"/>
            <a:ext cx="1275296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6.xml"/><Relationship Id="rId5" Type="http://schemas.openxmlformats.org/officeDocument/2006/relationships/slide" Target="/ppt/slides/slide8.xml"/><Relationship Id="rId6" Type="http://schemas.openxmlformats.org/officeDocument/2006/relationships/slide" Target="/ppt/slides/slide15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os.uness.fr/" TargetMode="External"/><Relationship Id="rId4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ides.uness.fr/elearning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750626" y="3307337"/>
            <a:ext cx="184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0" y="4549676"/>
            <a:ext cx="12192000" cy="2308200"/>
            <a:chOff x="0" y="4676127"/>
            <a:chExt cx="12192000" cy="2308200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0" y="4676127"/>
              <a:ext cx="12192000" cy="2308200"/>
            </a:xfrm>
            <a:prstGeom prst="rect">
              <a:avLst/>
            </a:prstGeom>
            <a:solidFill>
              <a:srgbClr val="3227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148983" y="5104027"/>
              <a:ext cx="10820400" cy="769500"/>
            </a:xfrm>
            <a:prstGeom prst="rect">
              <a:avLst/>
            </a:prstGeom>
            <a:solidFill>
              <a:srgbClr val="3227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3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</a:t>
              </a:r>
              <a:r>
                <a:rPr lang="fr-FR" sz="3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our </a:t>
              </a:r>
              <a:r>
                <a:rPr lang="fr-FR" sz="3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les </a:t>
              </a:r>
              <a:r>
                <a:rPr lang="fr-FR" sz="3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responsables de terrain de stage </a:t>
              </a:r>
              <a:r>
                <a:rPr lang="fr-FR" sz="3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(RTS)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3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et les </a:t>
              </a:r>
              <a:r>
                <a:rPr lang="fr-FR" sz="36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encadrants professionnels et </a:t>
              </a:r>
              <a:endParaRPr sz="6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811784" y="1816083"/>
            <a:ext cx="93915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>
                <a:solidFill>
                  <a:srgbClr val="32276F"/>
                </a:solidFill>
                <a:latin typeface="Lato"/>
                <a:ea typeface="Lato"/>
                <a:cs typeface="Lato"/>
                <a:sym typeface="Lato"/>
              </a:rPr>
              <a:t>Tutoriel</a:t>
            </a:r>
            <a:endParaRPr b="1" sz="4700"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900">
                <a:solidFill>
                  <a:srgbClr val="32276F"/>
                </a:solidFill>
                <a:latin typeface="Lato"/>
                <a:ea typeface="Lato"/>
                <a:cs typeface="Lato"/>
                <a:sym typeface="Lato"/>
              </a:rPr>
              <a:t>Comment évaluer par compétences et valider les stages ?</a:t>
            </a:r>
            <a:endParaRPr sz="1700"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75" y="225500"/>
            <a:ext cx="2336050" cy="6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2775" y="225500"/>
            <a:ext cx="4119624" cy="4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547" y="1068374"/>
            <a:ext cx="10478916" cy="5360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8" name="Google Shape;298;p22"/>
          <p:cNvSpPr/>
          <p:nvPr/>
        </p:nvSpPr>
        <p:spPr>
          <a:xfrm>
            <a:off x="0" y="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22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300" name="Google Shape;300;p22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2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302" name="Google Shape;302;p22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303" name="Google Shape;303;p22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2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305" name="Google Shape;305;p22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306" name="Google Shape;306;p22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2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pic>
        <p:nvPicPr>
          <p:cNvPr id="308" name="Google Shape;30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3174" y="168906"/>
            <a:ext cx="963251" cy="118272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2"/>
          <p:cNvSpPr/>
          <p:nvPr/>
        </p:nvSpPr>
        <p:spPr>
          <a:xfrm>
            <a:off x="7885425" y="2472600"/>
            <a:ext cx="2743200" cy="819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3227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liquez sur un grand domaine de compétence pour évaluer </a:t>
            </a:r>
            <a:endParaRPr b="1">
              <a:solidFill>
                <a:srgbClr val="32276F"/>
              </a:solidFill>
            </a:endParaRPr>
          </a:p>
        </p:txBody>
      </p:sp>
      <p:sp>
        <p:nvSpPr>
          <p:cNvPr id="310" name="Google Shape;310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311" name="Google Shape;311;p22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312" name="Google Shape;312;p22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2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314" name="Google Shape;314;p22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315" name="Google Shape;315;p22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2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317" name="Google Shape;317;p22"/>
          <p:cNvGrpSpPr/>
          <p:nvPr/>
        </p:nvGrpSpPr>
        <p:grpSpPr>
          <a:xfrm>
            <a:off x="11039260" y="392699"/>
            <a:ext cx="589782" cy="589782"/>
            <a:chOff x="235137" y="458"/>
            <a:chExt cx="937800" cy="937800"/>
          </a:xfrm>
        </p:grpSpPr>
        <p:sp>
          <p:nvSpPr>
            <p:cNvPr id="318" name="Google Shape;318;p22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2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320" name="Google Shape;320;p22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321" name="Google Shape;321;p22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2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323" name="Google Shape;323;p22"/>
          <p:cNvSpPr txBox="1"/>
          <p:nvPr/>
        </p:nvSpPr>
        <p:spPr>
          <a:xfrm>
            <a:off x="-121850" y="225000"/>
            <a:ext cx="809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b="1" lang="fr-F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page avec les grands domaines de compétences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Curseur" id="324" name="Google Shape;32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7862" y="2622283"/>
            <a:ext cx="334617" cy="33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6627"/>
            <a:ext cx="12192001" cy="3583145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0" name="Google Shape;330;p23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5692297" y="3394975"/>
            <a:ext cx="14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8610599" y="2581275"/>
            <a:ext cx="347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2F549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compétence terminale (1er niveau)</a:t>
            </a:r>
            <a:endParaRPr b="1">
              <a:solidFill>
                <a:srgbClr val="2F5496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3"/>
          <p:cNvSpPr txBox="1"/>
          <p:nvPr/>
        </p:nvSpPr>
        <p:spPr>
          <a:xfrm>
            <a:off x="519525" y="274687"/>
            <a:ext cx="831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Choix de la compétence spécifique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" name="Google Shape;334;p23"/>
          <p:cNvSpPr txBox="1"/>
          <p:nvPr/>
        </p:nvSpPr>
        <p:spPr>
          <a:xfrm>
            <a:off x="4001750" y="6093275"/>
            <a:ext cx="525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F5496"/>
              </a:solidFill>
            </a:endParaRPr>
          </a:p>
        </p:txBody>
      </p:sp>
      <p:grpSp>
        <p:nvGrpSpPr>
          <p:cNvPr id="335" name="Google Shape;335;p23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336" name="Google Shape;336;p23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3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338" name="Google Shape;338;p23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339" name="Google Shape;339;p23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3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342" name="Google Shape;342;p23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3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pic>
        <p:nvPicPr>
          <p:cNvPr id="344" name="Google Shape;34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3174" y="168906"/>
            <a:ext cx="963251" cy="118272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46" name="Google Shape;346;p23"/>
          <p:cNvSpPr/>
          <p:nvPr/>
        </p:nvSpPr>
        <p:spPr>
          <a:xfrm>
            <a:off x="8036225" y="2889063"/>
            <a:ext cx="429300" cy="343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3"/>
          <p:cNvSpPr txBox="1"/>
          <p:nvPr/>
        </p:nvSpPr>
        <p:spPr>
          <a:xfrm>
            <a:off x="180525" y="3425725"/>
            <a:ext cx="124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2F549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liste des </a:t>
            </a:r>
            <a:r>
              <a:rPr b="1" lang="fr-FR">
                <a:solidFill>
                  <a:srgbClr val="2F549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compétences</a:t>
            </a:r>
            <a:r>
              <a:rPr b="1" lang="fr-FR">
                <a:solidFill>
                  <a:srgbClr val="2F549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spécifiques </a:t>
            </a:r>
            <a:r>
              <a:rPr b="1" lang="fr-FR">
                <a:solidFill>
                  <a:srgbClr val="2F549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(2ème niveau) </a:t>
            </a:r>
            <a:endParaRPr b="1">
              <a:solidFill>
                <a:srgbClr val="2F5496"/>
              </a:solidFill>
              <a:highlight>
                <a:schemeClr val="lt1"/>
              </a:highlight>
            </a:endParaRPr>
          </a:p>
        </p:txBody>
      </p:sp>
      <p:sp>
        <p:nvSpPr>
          <p:cNvPr id="348" name="Google Shape;348;p23"/>
          <p:cNvSpPr txBox="1"/>
          <p:nvPr/>
        </p:nvSpPr>
        <p:spPr>
          <a:xfrm>
            <a:off x="0" y="2860725"/>
            <a:ext cx="34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3"/>
          <p:cNvSpPr txBox="1"/>
          <p:nvPr/>
        </p:nvSpPr>
        <p:spPr>
          <a:xfrm>
            <a:off x="2074375" y="55391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Cliquez sur la compétence spécifique pour saisir une évaluation</a:t>
            </a:r>
            <a:endParaRPr/>
          </a:p>
        </p:txBody>
      </p:sp>
      <p:sp>
        <p:nvSpPr>
          <p:cNvPr id="350" name="Google Shape;350;p23"/>
          <p:cNvSpPr/>
          <p:nvPr/>
        </p:nvSpPr>
        <p:spPr>
          <a:xfrm rot="5400000">
            <a:off x="3047700" y="5067713"/>
            <a:ext cx="429300" cy="343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3"/>
          <p:cNvSpPr/>
          <p:nvPr/>
        </p:nvSpPr>
        <p:spPr>
          <a:xfrm>
            <a:off x="1564650" y="3121125"/>
            <a:ext cx="146400" cy="1769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" name="Google Shape;357;p24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358" name="Google Shape;358;p24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4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360" name="Google Shape;360;p24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361" name="Google Shape;361;p24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4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363" name="Google Shape;363;p24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364" name="Google Shape;364;p24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4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pic>
        <p:nvPicPr>
          <p:cNvPr id="366" name="Google Shape;3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3174" y="168906"/>
            <a:ext cx="963251" cy="118272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68" name="Google Shape;368;p24"/>
          <p:cNvSpPr txBox="1"/>
          <p:nvPr/>
        </p:nvSpPr>
        <p:spPr>
          <a:xfrm>
            <a:off x="519525" y="274687"/>
            <a:ext cx="831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Saisi d’une évaluation</a:t>
            </a:r>
            <a:endParaRPr b="1" sz="1600"/>
          </a:p>
        </p:txBody>
      </p:sp>
      <p:pic>
        <p:nvPicPr>
          <p:cNvPr id="369" name="Google Shape;3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54849"/>
            <a:ext cx="12192000" cy="45301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24"/>
          <p:cNvCxnSpPr/>
          <p:nvPr/>
        </p:nvCxnSpPr>
        <p:spPr>
          <a:xfrm flipH="1" rot="10800000">
            <a:off x="1083300" y="2323925"/>
            <a:ext cx="1494000" cy="8124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1" name="Google Shape;371;p24"/>
          <p:cNvCxnSpPr/>
          <p:nvPr/>
        </p:nvCxnSpPr>
        <p:spPr>
          <a:xfrm>
            <a:off x="1092050" y="3145075"/>
            <a:ext cx="3503400" cy="13542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2" name="Google Shape;372;p24"/>
          <p:cNvSpPr txBox="1"/>
          <p:nvPr/>
        </p:nvSpPr>
        <p:spPr>
          <a:xfrm>
            <a:off x="0" y="1734525"/>
            <a:ext cx="206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AutoNum type="romanUcPeriod"/>
            </a:pPr>
            <a:r>
              <a:rPr b="1" lang="fr-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Après avoir cliqué sur la compétence spécifique,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4"/>
          <p:cNvSpPr txBox="1"/>
          <p:nvPr/>
        </p:nvSpPr>
        <p:spPr>
          <a:xfrm>
            <a:off x="262100" y="3529475"/>
            <a:ext cx="1764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II. </a:t>
            </a:r>
            <a:r>
              <a:rPr b="1" lang="fr-F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fenêtre d’édition apparaît avec des champs à remplir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075" y="1683438"/>
            <a:ext cx="6019800" cy="3971925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9" name="Google Shape;379;p25"/>
          <p:cNvSpPr/>
          <p:nvPr/>
        </p:nvSpPr>
        <p:spPr>
          <a:xfrm rot="10800000">
            <a:off x="9343088" y="5467850"/>
            <a:ext cx="407700" cy="343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276F"/>
              </a:solidFill>
            </a:endParaRPr>
          </a:p>
        </p:txBody>
      </p:sp>
      <p:sp>
        <p:nvSpPr>
          <p:cNvPr id="380" name="Google Shape;380;p25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25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382" name="Google Shape;382;p25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5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384" name="Google Shape;384;p25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385" name="Google Shape;385;p25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5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387" name="Google Shape;387;p25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388" name="Google Shape;388;p25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5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390" name="Google Shape;390;p25"/>
          <p:cNvSpPr txBox="1"/>
          <p:nvPr/>
        </p:nvSpPr>
        <p:spPr>
          <a:xfrm>
            <a:off x="519525" y="3830025"/>
            <a:ext cx="374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ici se trouve la rédaction d’évaluation</a:t>
            </a:r>
            <a:endParaRPr b="1">
              <a:solidFill>
                <a:srgbClr val="32276F"/>
              </a:solidFill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581675" y="4583381"/>
            <a:ext cx="4400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ici se trouvent 3 niveaux d’acquisition de la </a:t>
            </a:r>
            <a:endParaRPr b="1">
              <a:solidFill>
                <a:srgbClr val="3227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compétence évaluée</a:t>
            </a:r>
            <a:endParaRPr b="1">
              <a:solidFill>
                <a:srgbClr val="32276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227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3174" y="168906"/>
            <a:ext cx="963251" cy="118272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94" name="Google Shape;394;p25"/>
          <p:cNvSpPr/>
          <p:nvPr/>
        </p:nvSpPr>
        <p:spPr>
          <a:xfrm rot="-10796914">
            <a:off x="4312110" y="3830019"/>
            <a:ext cx="334200" cy="307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27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5"/>
          <p:cNvSpPr/>
          <p:nvPr/>
        </p:nvSpPr>
        <p:spPr>
          <a:xfrm rot="-10796914">
            <a:off x="4312110" y="4522369"/>
            <a:ext cx="334200" cy="307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27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5"/>
          <p:cNvSpPr txBox="1"/>
          <p:nvPr/>
        </p:nvSpPr>
        <p:spPr>
          <a:xfrm>
            <a:off x="8490575" y="6048550"/>
            <a:ext cx="251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bouton pour valider la saisie</a:t>
            </a:r>
            <a:endParaRPr b="1">
              <a:solidFill>
                <a:srgbClr val="3227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5"/>
          <p:cNvSpPr/>
          <p:nvPr/>
        </p:nvSpPr>
        <p:spPr>
          <a:xfrm rot="-10796914">
            <a:off x="4312110" y="2567144"/>
            <a:ext cx="334200" cy="307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27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5"/>
          <p:cNvSpPr txBox="1"/>
          <p:nvPr/>
        </p:nvSpPr>
        <p:spPr>
          <a:xfrm>
            <a:off x="464900" y="2567150"/>
            <a:ext cx="374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la compétence </a:t>
            </a: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terminale</a:t>
            </a: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 et spécifique choisie</a:t>
            </a:r>
            <a:endParaRPr b="1">
              <a:solidFill>
                <a:srgbClr val="32276F"/>
              </a:solidFill>
            </a:endParaRPr>
          </a:p>
        </p:txBody>
      </p:sp>
      <p:sp>
        <p:nvSpPr>
          <p:cNvPr id="399" name="Google Shape;399;p25"/>
          <p:cNvSpPr txBox="1"/>
          <p:nvPr/>
        </p:nvSpPr>
        <p:spPr>
          <a:xfrm>
            <a:off x="519525" y="274687"/>
            <a:ext cx="831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Saisi d’une évaluation</a:t>
            </a:r>
            <a:endParaRPr b="1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81686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6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26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407" name="Google Shape;407;p26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6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409" name="Google Shape;409;p26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410" name="Google Shape;410;p26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6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412" name="Google Shape;412;p26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413" name="Google Shape;413;p26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6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pic>
        <p:nvPicPr>
          <p:cNvPr id="415" name="Google Shape;41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3174" y="168906"/>
            <a:ext cx="963251" cy="118272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17" name="Google Shape;417;p26"/>
          <p:cNvSpPr txBox="1"/>
          <p:nvPr/>
        </p:nvSpPr>
        <p:spPr>
          <a:xfrm>
            <a:off x="519525" y="274687"/>
            <a:ext cx="831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évaluation saisie</a:t>
            </a:r>
            <a:endParaRPr b="1" sz="1600"/>
          </a:p>
        </p:txBody>
      </p:sp>
      <p:pic>
        <p:nvPicPr>
          <p:cNvPr id="418" name="Google Shape;41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86240"/>
            <a:ext cx="12191999" cy="2794420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9" name="Google Shape;419;p26"/>
          <p:cNvSpPr/>
          <p:nvPr/>
        </p:nvSpPr>
        <p:spPr>
          <a:xfrm>
            <a:off x="5892138" y="4487300"/>
            <a:ext cx="407700" cy="343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6"/>
          <p:cNvSpPr/>
          <p:nvPr/>
        </p:nvSpPr>
        <p:spPr>
          <a:xfrm>
            <a:off x="8948238" y="4487300"/>
            <a:ext cx="407700" cy="343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6"/>
          <p:cNvSpPr txBox="1"/>
          <p:nvPr/>
        </p:nvSpPr>
        <p:spPr>
          <a:xfrm>
            <a:off x="8047300" y="4984425"/>
            <a:ext cx="36306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2. évaluation </a:t>
            </a:r>
            <a:r>
              <a:rPr b="1" lang="fr-FR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de l’encadrant professionnel ou/et </a:t>
            </a:r>
            <a:r>
              <a:rPr b="1" lang="fr-FR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responsable de terrain de stage :</a:t>
            </a:r>
            <a:endParaRPr b="1" sz="13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Calibri"/>
              <a:buChar char="-"/>
            </a:pPr>
            <a:r>
              <a:rPr b="1" lang="fr-FR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icône crayon permet la modification;</a:t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Calibri"/>
              <a:buChar char="-"/>
            </a:pPr>
            <a:r>
              <a:rPr b="1" lang="fr-FR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icône poubelle permet la suppression d’une évaluation </a:t>
            </a:r>
            <a:endParaRPr b="1" sz="13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6"/>
          <p:cNvSpPr txBox="1"/>
          <p:nvPr/>
        </p:nvSpPr>
        <p:spPr>
          <a:xfrm>
            <a:off x="4029975" y="4999175"/>
            <a:ext cx="37542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1. espace d’auto-évaluation du stagiaire</a:t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7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8" name="Google Shape;428;p27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429" name="Google Shape;429;p27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7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431" name="Google Shape;431;p27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432" name="Google Shape;432;p27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7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434" name="Google Shape;434;p27"/>
          <p:cNvGrpSpPr/>
          <p:nvPr/>
        </p:nvGrpSpPr>
        <p:grpSpPr>
          <a:xfrm>
            <a:off x="11039260" y="392699"/>
            <a:ext cx="589782" cy="589782"/>
            <a:chOff x="235137" y="458"/>
            <a:chExt cx="937800" cy="937800"/>
          </a:xfrm>
        </p:grpSpPr>
        <p:sp>
          <p:nvSpPr>
            <p:cNvPr id="435" name="Google Shape;435;p27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7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437" name="Google Shape;437;p27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438" name="Google Shape;438;p27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7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440" name="Google Shape;440;p27"/>
          <p:cNvGrpSpPr/>
          <p:nvPr/>
        </p:nvGrpSpPr>
        <p:grpSpPr>
          <a:xfrm>
            <a:off x="5627100" y="2236065"/>
            <a:ext cx="937800" cy="937800"/>
            <a:chOff x="235137" y="458"/>
            <a:chExt cx="937800" cy="937800"/>
          </a:xfrm>
        </p:grpSpPr>
        <p:sp>
          <p:nvSpPr>
            <p:cNvPr id="441" name="Google Shape;441;p27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7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3" name="Google Shape;4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6564" y="5073966"/>
            <a:ext cx="2598872" cy="1192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7"/>
          <p:cNvSpPr txBox="1"/>
          <p:nvPr/>
        </p:nvSpPr>
        <p:spPr>
          <a:xfrm>
            <a:off x="3506450" y="3663850"/>
            <a:ext cx="552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latin typeface="Lato"/>
                <a:ea typeface="Lato"/>
                <a:cs typeface="Lato"/>
                <a:sym typeface="Lato"/>
              </a:rPr>
              <a:t>Comment valider un stage</a:t>
            </a:r>
            <a:r>
              <a:rPr lang="fr-FR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" name="Google Shape;445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547" y="1068374"/>
            <a:ext cx="10478916" cy="5360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1" name="Google Shape;45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816864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8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28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454" name="Google Shape;454;p28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8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457" name="Google Shape;457;p28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8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459" name="Google Shape;459;p28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460" name="Google Shape;460;p28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8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462" name="Google Shape;462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63" name="Google Shape;463;p28"/>
          <p:cNvSpPr txBox="1"/>
          <p:nvPr/>
        </p:nvSpPr>
        <p:spPr>
          <a:xfrm>
            <a:off x="405950" y="223800"/>
            <a:ext cx="831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L’évaluation de fin de stage</a:t>
            </a:r>
            <a:endParaRPr b="1" sz="1600"/>
          </a:p>
        </p:txBody>
      </p:sp>
      <p:sp>
        <p:nvSpPr>
          <p:cNvPr id="464" name="Google Shape;464;p28"/>
          <p:cNvSpPr/>
          <p:nvPr/>
        </p:nvSpPr>
        <p:spPr>
          <a:xfrm>
            <a:off x="8175350" y="5180875"/>
            <a:ext cx="2743200" cy="819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3227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Cliquez sur l’évaluation finale</a:t>
            </a:r>
            <a:endParaRPr b="1">
              <a:solidFill>
                <a:srgbClr val="32276F"/>
              </a:solidFill>
            </a:endParaRPr>
          </a:p>
        </p:txBody>
      </p:sp>
      <p:grpSp>
        <p:nvGrpSpPr>
          <p:cNvPr id="465" name="Google Shape;465;p28"/>
          <p:cNvGrpSpPr/>
          <p:nvPr/>
        </p:nvGrpSpPr>
        <p:grpSpPr>
          <a:xfrm>
            <a:off x="11039260" y="392699"/>
            <a:ext cx="589782" cy="589782"/>
            <a:chOff x="235137" y="458"/>
            <a:chExt cx="937800" cy="937800"/>
          </a:xfrm>
        </p:grpSpPr>
        <p:sp>
          <p:nvSpPr>
            <p:cNvPr id="466" name="Google Shape;466;p28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8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9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8325"/>
            <a:ext cx="12192000" cy="2281350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74" name="Google Shape;474;p29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475" name="Google Shape;475;p29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9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477" name="Google Shape;477;p29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478" name="Google Shape;478;p29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9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480" name="Google Shape;480;p29"/>
          <p:cNvGrpSpPr/>
          <p:nvPr/>
        </p:nvGrpSpPr>
        <p:grpSpPr>
          <a:xfrm>
            <a:off x="11039260" y="392699"/>
            <a:ext cx="589782" cy="589782"/>
            <a:chOff x="235137" y="458"/>
            <a:chExt cx="937800" cy="937800"/>
          </a:xfrm>
        </p:grpSpPr>
        <p:sp>
          <p:nvSpPr>
            <p:cNvPr id="481" name="Google Shape;481;p29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9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483" name="Google Shape;483;p29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484" name="Google Shape;484;p29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9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486" name="Google Shape;486;p29"/>
          <p:cNvSpPr txBox="1"/>
          <p:nvPr>
            <p:ph idx="12" type="sldNum"/>
          </p:nvPr>
        </p:nvSpPr>
        <p:spPr>
          <a:xfrm>
            <a:off x="8610600" y="57603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Curseur" id="487" name="Google Shape;48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25" y="2258383"/>
            <a:ext cx="334617" cy="334617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9"/>
          <p:cNvSpPr/>
          <p:nvPr/>
        </p:nvSpPr>
        <p:spPr>
          <a:xfrm rot="5403086">
            <a:off x="2714060" y="4665782"/>
            <a:ext cx="334200" cy="307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5924150" y="2690775"/>
            <a:ext cx="5843700" cy="1691100"/>
          </a:xfrm>
          <a:prstGeom prst="rect">
            <a:avLst/>
          </a:prstGeom>
          <a:noFill/>
          <a:ln cap="flat" cmpd="sng" w="19050">
            <a:solidFill>
              <a:srgbClr val="32276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9"/>
          <p:cNvSpPr txBox="1"/>
          <p:nvPr/>
        </p:nvSpPr>
        <p:spPr>
          <a:xfrm>
            <a:off x="1809350" y="5077200"/>
            <a:ext cx="2564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zone de saisie du stagiaire</a:t>
            </a:r>
            <a:endParaRPr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7341000" y="4739950"/>
            <a:ext cx="2958000" cy="1215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32276F"/>
          </a:solidFill>
          <a:ln cap="flat" cmpd="sng" w="9525">
            <a:solidFill>
              <a:srgbClr val="3227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zone de saisie du Responsable de terrain de stage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9"/>
          <p:cNvSpPr txBox="1"/>
          <p:nvPr/>
        </p:nvSpPr>
        <p:spPr>
          <a:xfrm>
            <a:off x="405950" y="223800"/>
            <a:ext cx="831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L’évaluation de fin de stage</a:t>
            </a:r>
            <a:endParaRPr b="1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30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499" name="Google Shape;499;p30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0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501" name="Google Shape;501;p30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502" name="Google Shape;502;p30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0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504" name="Google Shape;504;p30"/>
          <p:cNvGrpSpPr/>
          <p:nvPr/>
        </p:nvGrpSpPr>
        <p:grpSpPr>
          <a:xfrm>
            <a:off x="11039260" y="392699"/>
            <a:ext cx="589782" cy="589782"/>
            <a:chOff x="235137" y="458"/>
            <a:chExt cx="937800" cy="937800"/>
          </a:xfrm>
        </p:grpSpPr>
        <p:sp>
          <p:nvSpPr>
            <p:cNvPr id="505" name="Google Shape;505;p30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0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507" name="Google Shape;507;p30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508" name="Google Shape;508;p30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0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510" name="Google Shape;510;p30"/>
          <p:cNvSpPr/>
          <p:nvPr/>
        </p:nvSpPr>
        <p:spPr>
          <a:xfrm>
            <a:off x="9299375" y="2751625"/>
            <a:ext cx="2016600" cy="1764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3227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Saisi</a:t>
            </a: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ssez</a:t>
            </a: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les informations et la valider/pas valider le stage</a:t>
            </a:r>
            <a:endParaRPr b="1">
              <a:solidFill>
                <a:srgbClr val="3227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1" name="Google Shape;5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275" y="1239706"/>
            <a:ext cx="7126349" cy="5233691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2" name="Google Shape;512;p30"/>
          <p:cNvSpPr txBox="1"/>
          <p:nvPr/>
        </p:nvSpPr>
        <p:spPr>
          <a:xfrm>
            <a:off x="405950" y="223800"/>
            <a:ext cx="831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L’évaluation de fin de stage</a:t>
            </a:r>
            <a:endParaRPr b="1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8" name="Google Shape;518;p31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519" name="Google Shape;519;p31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1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521" name="Google Shape;521;p31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522" name="Google Shape;522;p31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1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524" name="Google Shape;524;p31"/>
          <p:cNvGrpSpPr/>
          <p:nvPr/>
        </p:nvGrpSpPr>
        <p:grpSpPr>
          <a:xfrm>
            <a:off x="11039260" y="392699"/>
            <a:ext cx="589782" cy="589782"/>
            <a:chOff x="235137" y="458"/>
            <a:chExt cx="937800" cy="937800"/>
          </a:xfrm>
        </p:grpSpPr>
        <p:sp>
          <p:nvSpPr>
            <p:cNvPr id="525" name="Google Shape;525;p31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1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527" name="Google Shape;527;p31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528" name="Google Shape;528;p31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1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530" name="Google Shape;530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31" name="Google Shape;5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6475"/>
            <a:ext cx="12192001" cy="3377605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2" name="Google Shape;532;p31"/>
          <p:cNvSpPr txBox="1"/>
          <p:nvPr/>
        </p:nvSpPr>
        <p:spPr>
          <a:xfrm>
            <a:off x="4158475" y="5984375"/>
            <a:ext cx="39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6467125" y="4192250"/>
            <a:ext cx="2743200" cy="1326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3227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latin typeface="Lato"/>
                <a:ea typeface="Lato"/>
                <a:cs typeface="Lato"/>
                <a:sym typeface="Lato"/>
              </a:rPr>
              <a:t>Appuyez sur “Clore” pour clôturer le stage</a:t>
            </a:r>
            <a:endParaRPr b="1">
              <a:solidFill>
                <a:srgbClr val="3227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1"/>
          <p:cNvSpPr txBox="1"/>
          <p:nvPr/>
        </p:nvSpPr>
        <p:spPr>
          <a:xfrm>
            <a:off x="405950" y="223800"/>
            <a:ext cx="831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L’évaluation de fin de stage</a:t>
            </a:r>
            <a:endParaRPr b="1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4"/>
          <p:cNvCxnSpPr/>
          <p:nvPr/>
        </p:nvCxnSpPr>
        <p:spPr>
          <a:xfrm>
            <a:off x="1674681" y="1680764"/>
            <a:ext cx="0" cy="487950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14"/>
          <p:cNvSpPr/>
          <p:nvPr/>
        </p:nvSpPr>
        <p:spPr>
          <a:xfrm>
            <a:off x="6657293" y="-580"/>
            <a:ext cx="1408200" cy="93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0" y="-580"/>
            <a:ext cx="12192000" cy="8208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4"/>
          <p:cNvGrpSpPr/>
          <p:nvPr/>
        </p:nvGrpSpPr>
        <p:grpSpPr>
          <a:xfrm>
            <a:off x="1235482" y="3135408"/>
            <a:ext cx="923827" cy="923827"/>
            <a:chOff x="235137" y="458"/>
            <a:chExt cx="937800" cy="937800"/>
          </a:xfrm>
        </p:grpSpPr>
        <p:sp>
          <p:nvSpPr>
            <p:cNvPr id="101" name="Google Shape;101;p14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1235482" y="1938994"/>
            <a:ext cx="923827" cy="923827"/>
            <a:chOff x="235137" y="458"/>
            <a:chExt cx="937800" cy="937800"/>
          </a:xfrm>
        </p:grpSpPr>
        <p:sp>
          <p:nvSpPr>
            <p:cNvPr id="104" name="Google Shape;104;p14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1212791" y="4299093"/>
            <a:ext cx="923827" cy="923827"/>
            <a:chOff x="235137" y="458"/>
            <a:chExt cx="937800" cy="937800"/>
          </a:xfrm>
        </p:grpSpPr>
        <p:sp>
          <p:nvSpPr>
            <p:cNvPr id="107" name="Google Shape;107;p14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109" name="Google Shape;109;p14"/>
          <p:cNvSpPr txBox="1"/>
          <p:nvPr/>
        </p:nvSpPr>
        <p:spPr>
          <a:xfrm>
            <a:off x="2464617" y="1908829"/>
            <a:ext cx="9415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u="sng">
                <a:solidFill>
                  <a:srgbClr val="32276F"/>
                </a:solidFill>
                <a:latin typeface="Lato"/>
                <a:ea typeface="Lato"/>
                <a:cs typeface="Lato"/>
                <a:sym typeface="La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Comment se présente l’outil de compétence ?</a:t>
            </a:r>
            <a:r>
              <a:rPr lang="fr-FR" sz="2800">
                <a:solidFill>
                  <a:srgbClr val="32276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u="sng">
                <a:solidFill>
                  <a:srgbClr val="32276F"/>
                </a:solidFill>
                <a:latin typeface="Lato"/>
                <a:ea typeface="Lato"/>
                <a:cs typeface="Lato"/>
                <a:sym typeface="Lato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Comment accéder à l’évaluation par compétences de mes stagiaires ?</a:t>
            </a:r>
            <a:endParaRPr sz="2800"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u="sng">
                <a:solidFill>
                  <a:srgbClr val="32276F"/>
                </a:solidFill>
                <a:latin typeface="Lato"/>
                <a:ea typeface="Lato"/>
                <a:cs typeface="Lato"/>
                <a:sym typeface="Lato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Comment évaluer les stagiaires dans l’outil de compétence ?</a:t>
            </a:r>
            <a:endParaRPr sz="2800"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2800" u="sng">
                <a:solidFill>
                  <a:srgbClr val="32276F"/>
                </a:solidFill>
                <a:latin typeface="Lato"/>
                <a:ea typeface="Lato"/>
                <a:cs typeface="Lato"/>
                <a:sym typeface="Lato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Comment valider un stage ?</a:t>
            </a:r>
            <a:endParaRPr sz="2800"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276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8610600" y="6356350"/>
            <a:ext cx="312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4477201" y="148217"/>
            <a:ext cx="358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SOMMAIRE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2" name="Google Shape;112;p14"/>
          <p:cNvGrpSpPr/>
          <p:nvPr/>
        </p:nvGrpSpPr>
        <p:grpSpPr>
          <a:xfrm>
            <a:off x="1235482" y="5393046"/>
            <a:ext cx="923827" cy="923827"/>
            <a:chOff x="235137" y="458"/>
            <a:chExt cx="937800" cy="937800"/>
          </a:xfrm>
        </p:grpSpPr>
        <p:sp>
          <p:nvSpPr>
            <p:cNvPr id="113" name="Google Shape;113;p14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2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32"/>
          <p:cNvPicPr preferRelativeResize="0"/>
          <p:nvPr/>
        </p:nvPicPr>
        <p:blipFill rotWithShape="1">
          <a:blip r:embed="rId3">
            <a:alphaModFix/>
          </a:blip>
          <a:srcRect b="1501" l="0" r="0" t="6923"/>
          <a:stretch/>
        </p:blipFill>
        <p:spPr>
          <a:xfrm>
            <a:off x="315125" y="1262975"/>
            <a:ext cx="10268451" cy="46624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41" name="Google Shape;541;p32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542" name="Google Shape;542;p32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2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544" name="Google Shape;544;p32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545" name="Google Shape;545;p32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2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547" name="Google Shape;547;p32"/>
          <p:cNvGrpSpPr/>
          <p:nvPr/>
        </p:nvGrpSpPr>
        <p:grpSpPr>
          <a:xfrm>
            <a:off x="11039260" y="392699"/>
            <a:ext cx="589782" cy="589782"/>
            <a:chOff x="235137" y="458"/>
            <a:chExt cx="937800" cy="937800"/>
          </a:xfrm>
        </p:grpSpPr>
        <p:sp>
          <p:nvSpPr>
            <p:cNvPr id="548" name="Google Shape;548;p32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2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550" name="Google Shape;550;p32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551" name="Google Shape;551;p32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2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553" name="Google Shape;553;p32"/>
          <p:cNvSpPr txBox="1"/>
          <p:nvPr/>
        </p:nvSpPr>
        <p:spPr>
          <a:xfrm>
            <a:off x="79275" y="224425"/>
            <a:ext cx="762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certificat de stage</a:t>
            </a:r>
            <a:endParaRPr b="1" sz="1600"/>
          </a:p>
        </p:txBody>
      </p:sp>
      <p:pic>
        <p:nvPicPr>
          <p:cNvPr descr="Curseur" id="554" name="Google Shape;55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6725" y="1189508"/>
            <a:ext cx="334617" cy="33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32"/>
          <p:cNvSpPr/>
          <p:nvPr/>
        </p:nvSpPr>
        <p:spPr>
          <a:xfrm>
            <a:off x="7272775" y="2648475"/>
            <a:ext cx="2140800" cy="864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3227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Le certificat de stage se </a:t>
            </a:r>
            <a:r>
              <a:rPr b="1" lang="fr-FR">
                <a:solidFill>
                  <a:srgbClr val="32276F"/>
                </a:solidFill>
                <a:latin typeface="Calibri"/>
                <a:ea typeface="Calibri"/>
                <a:cs typeface="Calibri"/>
                <a:sym typeface="Calibri"/>
              </a:rPr>
              <a:t>génère</a:t>
            </a:r>
            <a:endParaRPr b="1">
              <a:solidFill>
                <a:srgbClr val="3227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3"/>
          <p:cNvSpPr/>
          <p:nvPr/>
        </p:nvSpPr>
        <p:spPr>
          <a:xfrm>
            <a:off x="2300653" y="2674084"/>
            <a:ext cx="7590693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Nous vous remercions d’avoir suivi ce tutoriel</a:t>
            </a:r>
            <a:endParaRPr/>
          </a:p>
        </p:txBody>
      </p:sp>
      <p:sp>
        <p:nvSpPr>
          <p:cNvPr id="562" name="Google Shape;56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3" name="Google Shape;563;p33"/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  <a:solidFill>
            <a:srgbClr val="32276F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toutes questions techniques,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veuillez contacter notre cellule d’assistance à l’adresse 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https://sos.uness.fr/</a:t>
            </a:r>
            <a:r>
              <a:rPr lang="fr-FR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550" y="667825"/>
            <a:ext cx="459105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825295" y="3527536"/>
            <a:ext cx="103680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fr-FR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Comment se présente l’outil de compétence 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6657293" y="-580"/>
            <a:ext cx="1408200" cy="93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15"/>
          <p:cNvGrpSpPr/>
          <p:nvPr/>
        </p:nvGrpSpPr>
        <p:grpSpPr>
          <a:xfrm>
            <a:off x="5627100" y="2236065"/>
            <a:ext cx="937800" cy="937800"/>
            <a:chOff x="235137" y="458"/>
            <a:chExt cx="937800" cy="937800"/>
          </a:xfrm>
        </p:grpSpPr>
        <p:sp>
          <p:nvSpPr>
            <p:cNvPr id="122" name="Google Shape;122;p15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5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6564" y="5073966"/>
            <a:ext cx="2598872" cy="119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5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127" name="Google Shape;127;p15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130" name="Google Shape;130;p15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32" name="Google Shape;132;p15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133" name="Google Shape;133;p15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135" name="Google Shape;135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36" name="Google Shape;13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48303" y="136525"/>
            <a:ext cx="963251" cy="118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547" y="1068374"/>
            <a:ext cx="10478916" cy="5360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16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395550" y="224425"/>
            <a:ext cx="700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b="1" lang="fr-F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page d’accueil de l’évaluation par compétences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4" name="Google Shape;144;p16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145" name="Google Shape;145;p16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148" name="Google Shape;148;p16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50" name="Google Shape;150;p16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151" name="Google Shape;151;p16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153" name="Google Shape;153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2857600" y="2310725"/>
            <a:ext cx="146400" cy="2546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2823250" y="5067050"/>
            <a:ext cx="215100" cy="938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6" name="Google Shape;156;p16"/>
          <p:cNvSpPr txBox="1"/>
          <p:nvPr/>
        </p:nvSpPr>
        <p:spPr>
          <a:xfrm>
            <a:off x="1275500" y="3101225"/>
            <a:ext cx="163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liste</a:t>
            </a:r>
            <a:r>
              <a:rPr b="1" lang="fr-FR" sz="1400">
                <a:solidFill>
                  <a:srgbClr val="32276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des compétences d</a:t>
            </a:r>
            <a:r>
              <a:rPr b="1" lang="fr-FR">
                <a:solidFill>
                  <a:srgbClr val="32276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 cursus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1179400" y="5217225"/>
            <a:ext cx="1510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32276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évaluation finale à remplir </a:t>
            </a:r>
            <a:r>
              <a:rPr b="1" lang="fr-FR">
                <a:solidFill>
                  <a:srgbClr val="32276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à la fin du stage en bas de l’écran</a:t>
            </a:r>
            <a:endParaRPr b="1">
              <a:solidFill>
                <a:srgbClr val="32276F"/>
              </a:solidFill>
              <a:highlight>
                <a:schemeClr val="lt1"/>
              </a:highlight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9647000" y="1651625"/>
            <a:ext cx="1937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32276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Menu de navigation</a:t>
            </a:r>
            <a:endParaRPr b="1">
              <a:solidFill>
                <a:srgbClr val="32276F"/>
              </a:solidFill>
              <a:highlight>
                <a:schemeClr val="lt1"/>
              </a:highlight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10195275" y="1022150"/>
            <a:ext cx="589800" cy="36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6914300" y="1543925"/>
            <a:ext cx="163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 nom du stagiaire évalué</a:t>
            </a:r>
            <a:endParaRPr b="1" sz="1400">
              <a:solidFill>
                <a:srgbClr val="32276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16"/>
          <p:cNvCxnSpPr>
            <a:stCxn id="160" idx="0"/>
          </p:cNvCxnSpPr>
          <p:nvPr/>
        </p:nvCxnSpPr>
        <p:spPr>
          <a:xfrm rot="10800000">
            <a:off x="6822950" y="1310525"/>
            <a:ext cx="906900" cy="233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2" name="Google Shape;16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1799" y="156479"/>
            <a:ext cx="963251" cy="118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366950" y="224425"/>
            <a:ext cx="700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b="1" lang="fr-F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nformations</a:t>
            </a:r>
            <a:r>
              <a:rPr b="1" lang="fr-F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sur le compte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9" name="Google Shape;169;p17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170" name="Google Shape;170;p17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173" name="Google Shape;173;p17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7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75" name="Google Shape;175;p17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176" name="Google Shape;176;p17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178" name="Google Shape;178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7614"/>
            <a:ext cx="12192000" cy="50435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17"/>
          <p:cNvSpPr/>
          <p:nvPr/>
        </p:nvSpPr>
        <p:spPr>
          <a:xfrm>
            <a:off x="11645500" y="1147625"/>
            <a:ext cx="489300" cy="36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 rot="-10796914">
            <a:off x="2202810" y="2505194"/>
            <a:ext cx="334200" cy="307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366950" y="2336450"/>
            <a:ext cx="1918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>
                <a:solidFill>
                  <a:srgbClr val="2F549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Informations sur la personne connectée</a:t>
            </a:r>
            <a:endParaRPr b="1" sz="1600">
              <a:solidFill>
                <a:srgbClr val="2F549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326000" y="4499475"/>
            <a:ext cx="191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2F549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Informations sur le stagiaire et RTS</a:t>
            </a:r>
            <a:endParaRPr b="1">
              <a:solidFill>
                <a:srgbClr val="2F549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/>
          <p:nvPr/>
        </p:nvSpPr>
        <p:spPr>
          <a:xfrm rot="-10796914">
            <a:off x="2202810" y="4530219"/>
            <a:ext cx="334200" cy="307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7"/>
          <p:cNvSpPr txBox="1"/>
          <p:nvPr/>
        </p:nvSpPr>
        <p:spPr>
          <a:xfrm>
            <a:off x="366950" y="3623225"/>
            <a:ext cx="166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2F549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Informations sur le terrain de stage</a:t>
            </a:r>
            <a:endParaRPr b="1" sz="1600">
              <a:solidFill>
                <a:srgbClr val="2F5496"/>
              </a:solidFill>
              <a:highlight>
                <a:schemeClr val="lt1"/>
              </a:highlight>
            </a:endParaRPr>
          </a:p>
        </p:txBody>
      </p:sp>
      <p:sp>
        <p:nvSpPr>
          <p:cNvPr id="186" name="Google Shape;186;p17"/>
          <p:cNvSpPr/>
          <p:nvPr/>
        </p:nvSpPr>
        <p:spPr>
          <a:xfrm rot="-10796914">
            <a:off x="2202810" y="3653982"/>
            <a:ext cx="334200" cy="307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366950" y="5280875"/>
            <a:ext cx="191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2F549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Autres i</a:t>
            </a:r>
            <a:r>
              <a:rPr b="1" lang="fr-FR">
                <a:solidFill>
                  <a:srgbClr val="2F549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nformations sur le stage</a:t>
            </a:r>
            <a:endParaRPr b="1">
              <a:solidFill>
                <a:srgbClr val="2F549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/>
          <p:nvPr/>
        </p:nvSpPr>
        <p:spPr>
          <a:xfrm rot="-10796914">
            <a:off x="2202810" y="5311619"/>
            <a:ext cx="334200" cy="307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F5496"/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1799" y="156479"/>
            <a:ext cx="963251" cy="118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/>
          <p:nvPr/>
        </p:nvSpPr>
        <p:spPr>
          <a:xfrm>
            <a:off x="6657293" y="-580"/>
            <a:ext cx="1408200" cy="93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" name="Google Shape;195;p18"/>
          <p:cNvGrpSpPr/>
          <p:nvPr/>
        </p:nvGrpSpPr>
        <p:grpSpPr>
          <a:xfrm>
            <a:off x="5627100" y="2236065"/>
            <a:ext cx="937800" cy="937800"/>
            <a:chOff x="235137" y="458"/>
            <a:chExt cx="937800" cy="937800"/>
          </a:xfrm>
        </p:grpSpPr>
        <p:sp>
          <p:nvSpPr>
            <p:cNvPr id="196" name="Google Shape;196;p18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8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8" name="Google Shape;1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6564" y="5073966"/>
            <a:ext cx="2598872" cy="119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00" name="Google Shape;200;p18"/>
          <p:cNvSpPr/>
          <p:nvPr/>
        </p:nvSpPr>
        <p:spPr>
          <a:xfrm>
            <a:off x="6657293" y="-580"/>
            <a:ext cx="1408200" cy="93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18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203" name="Google Shape;203;p18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205" name="Google Shape;205;p18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206" name="Google Shape;206;p18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8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208" name="Google Shape;208;p18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209" name="Google Shape;209;p18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211" name="Google Shape;211;p18"/>
          <p:cNvSpPr txBox="1"/>
          <p:nvPr/>
        </p:nvSpPr>
        <p:spPr>
          <a:xfrm>
            <a:off x="1633675" y="3442253"/>
            <a:ext cx="9238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Comment accéder à l’évaluation par compétences </a:t>
            </a:r>
            <a:r>
              <a:rPr lang="fr-FR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mes stagiaires </a:t>
            </a:r>
            <a:r>
              <a:rPr lang="fr-FR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2174" y="141495"/>
            <a:ext cx="963251" cy="118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832821" y="1092254"/>
            <a:ext cx="1121100" cy="1123800"/>
          </a:xfrm>
          <a:prstGeom prst="chevron">
            <a:avLst>
              <a:gd fmla="val 50000" name="adj"/>
            </a:avLst>
          </a:prstGeom>
          <a:solidFill>
            <a:srgbClr val="32276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299550" y="2325350"/>
            <a:ext cx="289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 me connecte à la plateforme Uness</a:t>
            </a:r>
            <a:r>
              <a:rPr lang="fr-FR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https://sides.uness.fr/elearning/</a:t>
            </a:r>
            <a:r>
              <a:rPr lang="fr-FR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205" y="2990818"/>
            <a:ext cx="2476289" cy="10913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5">
            <a:alphaModFix/>
          </a:blip>
          <a:srcRect b="39802" l="0" r="0" t="0"/>
          <a:stretch/>
        </p:blipFill>
        <p:spPr>
          <a:xfrm>
            <a:off x="2701569" y="3880775"/>
            <a:ext cx="2938455" cy="646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" name="Google Shape;222;p19"/>
          <p:cNvSpPr txBox="1"/>
          <p:nvPr/>
        </p:nvSpPr>
        <p:spPr>
          <a:xfrm>
            <a:off x="2901447" y="2777975"/>
            <a:ext cx="2682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 retrouve dans le tableau de bord de la plateforme Uness la </a:t>
            </a:r>
            <a:r>
              <a:rPr lang="fr-FR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rubrique</a:t>
            </a:r>
            <a:r>
              <a:rPr lang="fr-FR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“Formation pratique” avec mes terrains de stage. 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2701577" y="5115507"/>
            <a:ext cx="1842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 clique sur mon terrain de stage.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5943125" y="3516575"/>
            <a:ext cx="252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J’accède à mon espace stage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5" name="Google Shape;22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1126" y="4264900"/>
            <a:ext cx="2893276" cy="12851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6" name="Google Shape;226;p19"/>
          <p:cNvSpPr txBox="1"/>
          <p:nvPr/>
        </p:nvSpPr>
        <p:spPr>
          <a:xfrm>
            <a:off x="9369301" y="4214200"/>
            <a:ext cx="247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 clique sur </a:t>
            </a:r>
            <a:r>
              <a:rPr lang="fr-F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fr-FR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évaluation </a:t>
            </a:r>
            <a:r>
              <a:rPr lang="fr-FR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et validation de fin </a:t>
            </a:r>
            <a:r>
              <a:rPr lang="fr-FR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stage</a:t>
            </a:r>
            <a:r>
              <a:rPr lang="fr-F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r>
              <a:rPr lang="fr-FR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du/de</a:t>
            </a:r>
            <a:r>
              <a:rPr lang="fr-F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</a:t>
            </a:r>
            <a:r>
              <a:rPr lang="fr-FR"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stagiaire </a:t>
            </a:r>
            <a:r>
              <a:rPr lang="fr-F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concerné(e)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6657293" y="-580"/>
            <a:ext cx="1408200" cy="93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" name="Google Shape;228;p19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229" name="Google Shape;229;p19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9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231" name="Google Shape;231;p19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232" name="Google Shape;232;p19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9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235" name="Google Shape;235;p19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9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pic>
        <p:nvPicPr>
          <p:cNvPr id="237" name="Google Shape;23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63174" y="168906"/>
            <a:ext cx="963251" cy="11827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9"/>
          <p:cNvSpPr/>
          <p:nvPr/>
        </p:nvSpPr>
        <p:spPr>
          <a:xfrm rot="10800000">
            <a:off x="6107119" y="5778071"/>
            <a:ext cx="252900" cy="379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5842625" y="5334950"/>
            <a:ext cx="852000" cy="207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41" name="Google Shape;241;p19"/>
          <p:cNvSpPr txBox="1"/>
          <p:nvPr/>
        </p:nvSpPr>
        <p:spPr>
          <a:xfrm>
            <a:off x="237675" y="208613"/>
            <a:ext cx="81228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Chemin d’accès à l’espace stages</a:t>
            </a:r>
            <a:endParaRPr b="1" sz="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9701846" y="2585379"/>
            <a:ext cx="1121100" cy="1123800"/>
          </a:xfrm>
          <a:prstGeom prst="chevron">
            <a:avLst>
              <a:gd fmla="val 50000" name="adj"/>
            </a:avLst>
          </a:prstGeom>
          <a:solidFill>
            <a:srgbClr val="32276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6644346" y="2039617"/>
            <a:ext cx="1121100" cy="1123800"/>
          </a:xfrm>
          <a:prstGeom prst="chevron">
            <a:avLst>
              <a:gd fmla="val 50000" name="adj"/>
            </a:avLst>
          </a:prstGeom>
          <a:solidFill>
            <a:srgbClr val="32276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3738533" y="1509354"/>
            <a:ext cx="1121100" cy="1123800"/>
          </a:xfrm>
          <a:prstGeom prst="chevron">
            <a:avLst>
              <a:gd fmla="val 50000" name="adj"/>
            </a:avLst>
          </a:prstGeom>
          <a:solidFill>
            <a:srgbClr val="32276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80407" y="5033775"/>
            <a:ext cx="3520281" cy="112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6" name="Google Shape;246;p19"/>
          <p:cNvSpPr/>
          <p:nvPr/>
        </p:nvSpPr>
        <p:spPr>
          <a:xfrm>
            <a:off x="11070900" y="5542250"/>
            <a:ext cx="1121100" cy="273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"/>
          <p:cNvSpPr/>
          <p:nvPr/>
        </p:nvSpPr>
        <p:spPr>
          <a:xfrm rot="10800000">
            <a:off x="3192744" y="4585096"/>
            <a:ext cx="252900" cy="379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9"/>
          <p:cNvSpPr/>
          <p:nvPr/>
        </p:nvSpPr>
        <p:spPr>
          <a:xfrm rot="10800000">
            <a:off x="11504994" y="6061496"/>
            <a:ext cx="252900" cy="379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5465250" y="6157575"/>
            <a:ext cx="289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 clique sur “évaluation et validation de fin de stage”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/>
          <p:nvPr/>
        </p:nvSpPr>
        <p:spPr>
          <a:xfrm>
            <a:off x="-25" y="0"/>
            <a:ext cx="12192000" cy="755700"/>
          </a:xfrm>
          <a:prstGeom prst="rect">
            <a:avLst/>
          </a:prstGeom>
          <a:solidFill>
            <a:srgbClr val="32276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0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256" name="Google Shape;256;p20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0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258" name="Google Shape;258;p20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259" name="Google Shape;259;p20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0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261" name="Google Shape;261;p20"/>
          <p:cNvGrpSpPr/>
          <p:nvPr/>
        </p:nvGrpSpPr>
        <p:grpSpPr>
          <a:xfrm>
            <a:off x="11039260" y="392699"/>
            <a:ext cx="589782" cy="589782"/>
            <a:chOff x="235137" y="458"/>
            <a:chExt cx="937800" cy="937800"/>
          </a:xfrm>
        </p:grpSpPr>
        <p:sp>
          <p:nvSpPr>
            <p:cNvPr id="262" name="Google Shape;262;p20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0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264" name="Google Shape;264;p20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265" name="Google Shape;265;p20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0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267" name="Google Shape;267;p20"/>
          <p:cNvGrpSpPr/>
          <p:nvPr/>
        </p:nvGrpSpPr>
        <p:grpSpPr>
          <a:xfrm>
            <a:off x="5627100" y="2236065"/>
            <a:ext cx="937800" cy="937800"/>
            <a:chOff x="235137" y="458"/>
            <a:chExt cx="937800" cy="937800"/>
          </a:xfrm>
        </p:grpSpPr>
        <p:sp>
          <p:nvSpPr>
            <p:cNvPr id="268" name="Google Shape;268;p20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0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0" name="Google Shape;2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6564" y="5073966"/>
            <a:ext cx="2598872" cy="1192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0"/>
          <p:cNvSpPr txBox="1"/>
          <p:nvPr/>
        </p:nvSpPr>
        <p:spPr>
          <a:xfrm>
            <a:off x="935500" y="3445425"/>
            <a:ext cx="1044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Comment évaluer les stagiaires dans l’outil de compétence</a:t>
            </a:r>
            <a:r>
              <a:rPr lang="fr-FR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?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547" y="1068374"/>
            <a:ext cx="10478916" cy="5360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8" name="Google Shape;278;p21"/>
          <p:cNvSpPr/>
          <p:nvPr/>
        </p:nvSpPr>
        <p:spPr>
          <a:xfrm>
            <a:off x="0" y="-580"/>
            <a:ext cx="12192000" cy="819300"/>
          </a:xfrm>
          <a:prstGeom prst="rect">
            <a:avLst/>
          </a:prstGeom>
          <a:solidFill>
            <a:srgbClr val="3227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1"/>
          <p:cNvSpPr txBox="1"/>
          <p:nvPr/>
        </p:nvSpPr>
        <p:spPr>
          <a:xfrm>
            <a:off x="544075" y="261675"/>
            <a:ext cx="700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b="1" lang="fr-F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page d’accueil de l’évaluation 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Google Shape;280;p21"/>
          <p:cNvGrpSpPr/>
          <p:nvPr/>
        </p:nvGrpSpPr>
        <p:grpSpPr>
          <a:xfrm>
            <a:off x="9252058" y="392699"/>
            <a:ext cx="589782" cy="589782"/>
            <a:chOff x="235137" y="458"/>
            <a:chExt cx="937800" cy="937800"/>
          </a:xfrm>
        </p:grpSpPr>
        <p:sp>
          <p:nvSpPr>
            <p:cNvPr id="281" name="Google Shape;281;p21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1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283" name="Google Shape;283;p21"/>
          <p:cNvGrpSpPr/>
          <p:nvPr/>
        </p:nvGrpSpPr>
        <p:grpSpPr>
          <a:xfrm>
            <a:off x="8358458" y="392699"/>
            <a:ext cx="589782" cy="589782"/>
            <a:chOff x="235137" y="458"/>
            <a:chExt cx="937800" cy="937800"/>
          </a:xfrm>
        </p:grpSpPr>
        <p:sp>
          <p:nvSpPr>
            <p:cNvPr id="284" name="Google Shape;284;p21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1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286" name="Google Shape;286;p21"/>
          <p:cNvGrpSpPr/>
          <p:nvPr/>
        </p:nvGrpSpPr>
        <p:grpSpPr>
          <a:xfrm>
            <a:off x="10145658" y="392699"/>
            <a:ext cx="589782" cy="589782"/>
            <a:chOff x="235137" y="458"/>
            <a:chExt cx="937800" cy="937800"/>
          </a:xfrm>
        </p:grpSpPr>
        <p:sp>
          <p:nvSpPr>
            <p:cNvPr id="287" name="Google Shape;287;p21"/>
            <p:cNvSpPr/>
            <p:nvPr/>
          </p:nvSpPr>
          <p:spPr>
            <a:xfrm>
              <a:off x="235137" y="458"/>
              <a:ext cx="937800" cy="93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1"/>
            <p:cNvSpPr txBox="1"/>
            <p:nvPr/>
          </p:nvSpPr>
          <p:spPr>
            <a:xfrm>
              <a:off x="372475" y="137796"/>
              <a:ext cx="663000" cy="663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pic>
        <p:nvPicPr>
          <p:cNvPr id="289" name="Google Shape;28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1799" y="156479"/>
            <a:ext cx="963251" cy="118272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91" name="Google Shape;291;p21"/>
          <p:cNvSpPr txBox="1"/>
          <p:nvPr/>
        </p:nvSpPr>
        <p:spPr>
          <a:xfrm>
            <a:off x="6914300" y="1543925"/>
            <a:ext cx="2442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32276F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le nom du stagiaire évalué</a:t>
            </a:r>
            <a:endParaRPr b="1" sz="1400">
              <a:solidFill>
                <a:srgbClr val="32276F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21"/>
          <p:cNvCxnSpPr>
            <a:stCxn id="291" idx="0"/>
          </p:cNvCxnSpPr>
          <p:nvPr/>
        </p:nvCxnSpPr>
        <p:spPr>
          <a:xfrm rot="10800000">
            <a:off x="7228550" y="1310525"/>
            <a:ext cx="906900" cy="233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